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60" r:id="rId5"/>
    <p:sldId id="261" r:id="rId6"/>
    <p:sldId id="273" r:id="rId7"/>
    <p:sldId id="270" r:id="rId8"/>
    <p:sldId id="262" r:id="rId9"/>
    <p:sldId id="264" r:id="rId10"/>
    <p:sldId id="265" r:id="rId11"/>
    <p:sldId id="272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2021 vs 2020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26"/>
          <c:y val="4.876545557561202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338.61</c:v>
                </c:pt>
                <c:pt idx="1">
                  <c:v>280.91000000000003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186.44</c:v>
                </c:pt>
                <c:pt idx="1">
                  <c:v>141.91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45E-2"/>
          <c:y val="0.86337890405962714"/>
          <c:w val="0.77420804711110491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37656655583082238"/>
          <c:y val="4.83959173339329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10551825744677"/>
          <c:y val="0.11508151146511544"/>
          <c:w val="0.81488872131436751"/>
          <c:h val="0.7556916568388167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1055190282015332"/>
                  <c:y val="8.7583749541361416E-2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36.40%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-0.11357592069549829"/>
                  <c:y val="-0.1140723570499252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9.28%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1.7389962229161584E-2"/>
                  <c:y val="-0.15114451637900711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14.59%,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0.20039046437590635"/>
                  <c:y val="4.7205003394773105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 sz="1050"/>
                      <a:pPr/>
                      <a:t>[CATEGORY NAME]</a:t>
                    </a:fld>
                    <a:r>
                      <a:rPr lang="en-US" sz="1050" b="1" baseline="0" dirty="0"/>
                      <a:t>, </a:t>
                    </a:r>
                    <a:r>
                      <a:rPr lang="en-US" sz="1050" b="1" baseline="0" dirty="0">
                        <a:solidFill>
                          <a:schemeClr val="tx1"/>
                        </a:solidFill>
                      </a:rPr>
                      <a:t>36.96</a:t>
                    </a:r>
                    <a:r>
                      <a:rPr lang="en-US" sz="900" b="1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68771405305645"/>
                      <c:h val="0.14967507741738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OPENING BAL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0.36399999999999999</c:v>
                </c:pt>
                <c:pt idx="1">
                  <c:v>9.2799999999999994E-2</c:v>
                </c:pt>
                <c:pt idx="2">
                  <c:v>0.1459</c:v>
                </c:pt>
                <c:pt idx="3">
                  <c:v>0.36959999999999998</c:v>
                </c:pt>
                <c:pt idx="4">
                  <c:v>2.7699999999999999E-2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95442784587819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6.98</c:v>
                </c:pt>
                <c:pt idx="1">
                  <c:v>91.7</c:v>
                </c:pt>
                <c:pt idx="2">
                  <c:v>36.75</c:v>
                </c:pt>
                <c:pt idx="3">
                  <c:v>23.37</c:v>
                </c:pt>
                <c:pt idx="4">
                  <c:v>93.11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21.31</c:v>
                </c:pt>
                <c:pt idx="1">
                  <c:v>50.56</c:v>
                </c:pt>
                <c:pt idx="2">
                  <c:v>34.58</c:v>
                </c:pt>
                <c:pt idx="3">
                  <c:v>16.52</c:v>
                </c:pt>
                <c:pt idx="4">
                  <c:v>7.46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60.16</c:v>
                </c:pt>
                <c:pt idx="1">
                  <c:v>13.47</c:v>
                </c:pt>
                <c:pt idx="2">
                  <c:v>26.35</c:v>
                </c:pt>
                <c:pt idx="3">
                  <c:v>10.199999999999999</c:v>
                </c:pt>
                <c:pt idx="4">
                  <c:v>76.260000000000005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56.21</c:v>
                </c:pt>
                <c:pt idx="1">
                  <c:v>15.79</c:v>
                </c:pt>
                <c:pt idx="2">
                  <c:v>22.79</c:v>
                </c:pt>
                <c:pt idx="3">
                  <c:v>7.56</c:v>
                </c:pt>
                <c:pt idx="4">
                  <c:v>39.549999999999997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0.40768</cdr:x>
      <cdr:y>0.15815</cdr:y>
    </cdr:from>
    <cdr:to>
      <cdr:x>0.59232</cdr:x>
      <cdr:y>0.27883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04FBA73-490C-419A-88AB-6F265D784326}"/>
            </a:ext>
          </a:extLst>
        </cdr:cNvPr>
        <cdr:cNvSpPr txBox="1"/>
      </cdr:nvSpPr>
      <cdr:spPr>
        <a:xfrm xmlns:a="http://schemas.openxmlformats.org/drawingml/2006/main">
          <a:off x="2115770" y="792672"/>
          <a:ext cx="958178" cy="604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OPENING</a:t>
          </a:r>
        </a:p>
        <a:p xmlns:a="http://schemas.openxmlformats.org/drawingml/2006/main">
          <a:r>
            <a:rPr lang="en-US" b="1" dirty="0"/>
            <a:t>BALANCE,</a:t>
          </a:r>
        </a:p>
        <a:p xmlns:a="http://schemas.openxmlformats.org/drawingml/2006/main">
          <a:r>
            <a:rPr lang="en-US" sz="1100" b="1" dirty="0"/>
            <a:t>  </a:t>
          </a:r>
          <a:r>
            <a:rPr lang="en-US" b="1" dirty="0"/>
            <a:t>2.77</a:t>
          </a:r>
          <a:r>
            <a:rPr lang="en-US" sz="1100" b="1" dirty="0"/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 August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UNAUDITED                                                                      FOURTH QUARTER </a:t>
            </a:r>
            <a:r>
              <a:rPr lang="yo-NG" sz="2000" dirty="0"/>
              <a:t>B</a:t>
            </a:r>
            <a:r>
              <a:rPr lang="en-US" sz="2000" dirty="0"/>
              <a:t>UDGET IMPLEMENTATION REPORT</a:t>
            </a:r>
            <a:br>
              <a:rPr lang="en-US" sz="2000" dirty="0"/>
            </a:br>
            <a:r>
              <a:rPr lang="en-US" sz="2000" dirty="0"/>
              <a:t>(JAN-DEC, 2021)</a:t>
            </a:r>
            <a:r>
              <a:rPr lang="yo-NG" sz="20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37AB684-B0DB-4506-A529-C644494A2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88990"/>
              </p:ext>
            </p:extLst>
          </p:nvPr>
        </p:nvGraphicFramePr>
        <p:xfrm>
          <a:off x="1219200" y="1150937"/>
          <a:ext cx="9153899" cy="4827523"/>
        </p:xfrm>
        <a:graphic>
          <a:graphicData uri="http://schemas.openxmlformats.org/drawingml/2006/table">
            <a:tbl>
              <a:tblPr/>
              <a:tblGrid>
                <a:gridCol w="1229914">
                  <a:extLst>
                    <a:ext uri="{9D8B030D-6E8A-4147-A177-3AD203B41FA5}">
                      <a16:colId xmlns:a16="http://schemas.microsoft.com/office/drawing/2014/main" val="1608881176"/>
                    </a:ext>
                  </a:extLst>
                </a:gridCol>
                <a:gridCol w="1870495">
                  <a:extLst>
                    <a:ext uri="{9D8B030D-6E8A-4147-A177-3AD203B41FA5}">
                      <a16:colId xmlns:a16="http://schemas.microsoft.com/office/drawing/2014/main" val="896152519"/>
                    </a:ext>
                  </a:extLst>
                </a:gridCol>
                <a:gridCol w="1229914">
                  <a:extLst>
                    <a:ext uri="{9D8B030D-6E8A-4147-A177-3AD203B41FA5}">
                      <a16:colId xmlns:a16="http://schemas.microsoft.com/office/drawing/2014/main" val="3514178055"/>
                    </a:ext>
                  </a:extLst>
                </a:gridCol>
                <a:gridCol w="1287568">
                  <a:extLst>
                    <a:ext uri="{9D8B030D-6E8A-4147-A177-3AD203B41FA5}">
                      <a16:colId xmlns:a16="http://schemas.microsoft.com/office/drawing/2014/main" val="1374669405"/>
                    </a:ext>
                  </a:extLst>
                </a:gridCol>
                <a:gridCol w="2126729">
                  <a:extLst>
                    <a:ext uri="{9D8B030D-6E8A-4147-A177-3AD203B41FA5}">
                      <a16:colId xmlns:a16="http://schemas.microsoft.com/office/drawing/2014/main" val="2529501436"/>
                    </a:ext>
                  </a:extLst>
                </a:gridCol>
                <a:gridCol w="1409279">
                  <a:extLst>
                    <a:ext uri="{9D8B030D-6E8A-4147-A177-3AD203B41FA5}">
                      <a16:colId xmlns:a16="http://schemas.microsoft.com/office/drawing/2014/main" val="2708287075"/>
                    </a:ext>
                  </a:extLst>
                </a:gridCol>
              </a:tblGrid>
              <a:tr h="320054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34733"/>
                  </a:ext>
                </a:extLst>
              </a:tr>
              <a:tr h="5035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660147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707409"/>
                  </a:ext>
                </a:extLst>
              </a:tr>
              <a:tr h="215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679024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iii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39.68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14.59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406111"/>
                  </a:ext>
                </a:extLst>
              </a:tr>
              <a:tr h="215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iv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19.19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23.37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9.28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121.78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011948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Capital Receipts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139.53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93.11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36.96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66.74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899349"/>
                  </a:ext>
                </a:extLst>
              </a:tr>
              <a:tr h="215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338.61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251.91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001690"/>
                  </a:ext>
                </a:extLst>
              </a:tr>
              <a:tr h="215394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EXPENDITURE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173174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S/No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Details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Budget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of Total Performance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820696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Recurrent Expenditure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166.71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110.18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59.10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66.09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26394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Capital Expenditure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171.90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76.26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40.90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44.36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963659"/>
                  </a:ext>
                </a:extLst>
              </a:tr>
              <a:tr h="6013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 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Expenditure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338.61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186.44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55.06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8125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December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21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598DDE4-DE97-4302-A158-03B66DD3A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27685"/>
              </p:ext>
            </p:extLst>
          </p:nvPr>
        </p:nvGraphicFramePr>
        <p:xfrm>
          <a:off x="901148" y="1122939"/>
          <a:ext cx="10071653" cy="4734521"/>
        </p:xfrm>
        <a:graphic>
          <a:graphicData uri="http://schemas.openxmlformats.org/drawingml/2006/table">
            <a:tbl>
              <a:tblPr/>
              <a:tblGrid>
                <a:gridCol w="1630650">
                  <a:extLst>
                    <a:ext uri="{9D8B030D-6E8A-4147-A177-3AD203B41FA5}">
                      <a16:colId xmlns:a16="http://schemas.microsoft.com/office/drawing/2014/main" val="342483492"/>
                    </a:ext>
                  </a:extLst>
                </a:gridCol>
                <a:gridCol w="2661792">
                  <a:extLst>
                    <a:ext uri="{9D8B030D-6E8A-4147-A177-3AD203B41FA5}">
                      <a16:colId xmlns:a16="http://schemas.microsoft.com/office/drawing/2014/main" val="3010110386"/>
                    </a:ext>
                  </a:extLst>
                </a:gridCol>
                <a:gridCol w="2398013">
                  <a:extLst>
                    <a:ext uri="{9D8B030D-6E8A-4147-A177-3AD203B41FA5}">
                      <a16:colId xmlns:a16="http://schemas.microsoft.com/office/drawing/2014/main" val="2810871847"/>
                    </a:ext>
                  </a:extLst>
                </a:gridCol>
                <a:gridCol w="1702588">
                  <a:extLst>
                    <a:ext uri="{9D8B030D-6E8A-4147-A177-3AD203B41FA5}">
                      <a16:colId xmlns:a16="http://schemas.microsoft.com/office/drawing/2014/main" val="2682757939"/>
                    </a:ext>
                  </a:extLst>
                </a:gridCol>
                <a:gridCol w="1678610">
                  <a:extLst>
                    <a:ext uri="{9D8B030D-6E8A-4147-A177-3AD203B41FA5}">
                      <a16:colId xmlns:a16="http://schemas.microsoft.com/office/drawing/2014/main" val="2198293749"/>
                    </a:ext>
                  </a:extLst>
                </a:gridCol>
              </a:tblGrid>
              <a:tr h="44651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Approved Budget                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Jan. – Dec.2021       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299779"/>
                  </a:ext>
                </a:extLst>
              </a:tr>
              <a:tr h="4264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60,164,320,364.51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100547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13,469,385,237.92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093044"/>
                  </a:ext>
                </a:extLst>
              </a:tr>
              <a:tr h="331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73,633,705,602.43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435"/>
                  </a:ext>
                </a:extLst>
              </a:tr>
              <a:tr h="3115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26,349,860,806.94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0249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10,202,426,966.18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242549"/>
                  </a:ext>
                </a:extLst>
              </a:tr>
              <a:tr h="57351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110,185,993,375.55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498449"/>
                  </a:ext>
                </a:extLst>
              </a:tr>
              <a:tr h="3514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76,255,030,023.80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631904"/>
                  </a:ext>
                </a:extLst>
              </a:tr>
              <a:tr h="4364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608967"/>
                  </a:ext>
                </a:extLst>
              </a:tr>
              <a:tr h="44265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76,255,030,023.80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75871"/>
                  </a:ext>
                </a:extLst>
              </a:tr>
              <a:tr h="331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186,441,023,399.35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37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December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20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06206" y="1120481"/>
          <a:ext cx="9157251" cy="4890316"/>
        </p:xfrm>
        <a:graphic>
          <a:graphicData uri="http://schemas.openxmlformats.org/drawingml/2006/table">
            <a:tbl>
              <a:tblPr/>
              <a:tblGrid>
                <a:gridCol w="1489062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279016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505301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524601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355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Jan. – Dec. 2020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Total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56,213,334,320.53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613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15,789,761,867.62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4104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72,003,096,188.15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606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22,798,650,780.11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4349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7,555,214,251.23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102,356,961,219.49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329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30,486,450,489.55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9,066,230,817.16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39,552,681,306.71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5562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141,909,642,526.20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108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the Year end 2021 and Corresponding Period, 2020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14254"/>
              </p:ext>
            </p:extLst>
          </p:nvPr>
        </p:nvGraphicFramePr>
        <p:xfrm>
          <a:off x="1959427" y="720409"/>
          <a:ext cx="7550332" cy="3351135"/>
        </p:xfrm>
        <a:graphic>
          <a:graphicData uri="http://schemas.openxmlformats.org/drawingml/2006/table">
            <a:tbl>
              <a:tblPr/>
              <a:tblGrid>
                <a:gridCol w="555864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56299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90403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47755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6725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95028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37728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56.21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-14.69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39.49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22.79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15.62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34.92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59.10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102.35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39.55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92.82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186.44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31.39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770232910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December,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yo-NG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N186.44B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55.06% of the total Budget size of N338.61B.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31.38%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N141.91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50.52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Revised Budget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280.91B.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2021 4</a:t>
            </a:r>
            <a:r>
              <a:rPr lang="en-US" sz="3600" baseline="30000" dirty="0"/>
              <a:t>TH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30175492"/>
              </p:ext>
            </p:extLst>
          </p:nvPr>
        </p:nvGraphicFramePr>
        <p:xfrm>
          <a:off x="2086708" y="1212488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FUNDING/REVENUE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875" y="173460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Funding (Jan – Dec 2021)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950738747"/>
              </p:ext>
            </p:extLst>
          </p:nvPr>
        </p:nvGraphicFramePr>
        <p:xfrm>
          <a:off x="6339978" y="1088570"/>
          <a:ext cx="5189718" cy="5012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A13ED7-EFA9-40DD-A27A-5A6376479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825190"/>
              </p:ext>
            </p:extLst>
          </p:nvPr>
        </p:nvGraphicFramePr>
        <p:xfrm>
          <a:off x="1334875" y="1358898"/>
          <a:ext cx="4997651" cy="4471459"/>
        </p:xfrm>
        <a:graphic>
          <a:graphicData uri="http://schemas.openxmlformats.org/drawingml/2006/table">
            <a:tbl>
              <a:tblPr/>
              <a:tblGrid>
                <a:gridCol w="726125">
                  <a:extLst>
                    <a:ext uri="{9D8B030D-6E8A-4147-A177-3AD203B41FA5}">
                      <a16:colId xmlns:a16="http://schemas.microsoft.com/office/drawing/2014/main" val="2327499060"/>
                    </a:ext>
                  </a:extLst>
                </a:gridCol>
                <a:gridCol w="1831544">
                  <a:extLst>
                    <a:ext uri="{9D8B030D-6E8A-4147-A177-3AD203B41FA5}">
                      <a16:colId xmlns:a16="http://schemas.microsoft.com/office/drawing/2014/main" val="30923666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56970874"/>
                    </a:ext>
                  </a:extLst>
                </a:gridCol>
                <a:gridCol w="1207530">
                  <a:extLst>
                    <a:ext uri="{9D8B030D-6E8A-4147-A177-3AD203B41FA5}">
                      <a16:colId xmlns:a16="http://schemas.microsoft.com/office/drawing/2014/main" val="1382649887"/>
                    </a:ext>
                  </a:extLst>
                </a:gridCol>
              </a:tblGrid>
              <a:tr h="7635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69197"/>
                  </a:ext>
                </a:extLst>
              </a:tr>
              <a:tr h="6240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479534"/>
                  </a:ext>
                </a:extLst>
              </a:tr>
              <a:tr h="4411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9559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36.75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575684"/>
                  </a:ext>
                </a:extLst>
              </a:tr>
              <a:tr h="5056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11712"/>
                  </a:ext>
                </a:extLst>
              </a:tr>
              <a:tr h="5260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843200"/>
                  </a:ext>
                </a:extLst>
              </a:tr>
              <a:tr h="5962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93.11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12850"/>
                  </a:ext>
                </a:extLst>
              </a:tr>
              <a:tr h="5396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251.91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6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255804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December 2021.)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23061646"/>
              </p:ext>
            </p:extLst>
          </p:nvPr>
        </p:nvGraphicFramePr>
        <p:xfrm>
          <a:off x="2782957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098FCC8-D1C5-4BE2-99B1-B52F49E21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351491"/>
              </p:ext>
            </p:extLst>
          </p:nvPr>
        </p:nvGraphicFramePr>
        <p:xfrm>
          <a:off x="914399" y="604912"/>
          <a:ext cx="9551961" cy="3879741"/>
        </p:xfrm>
        <a:graphic>
          <a:graphicData uri="http://schemas.openxmlformats.org/drawingml/2006/table">
            <a:tbl>
              <a:tblPr/>
              <a:tblGrid>
                <a:gridCol w="817645">
                  <a:extLst>
                    <a:ext uri="{9D8B030D-6E8A-4147-A177-3AD203B41FA5}">
                      <a16:colId xmlns:a16="http://schemas.microsoft.com/office/drawing/2014/main" val="2801151229"/>
                    </a:ext>
                  </a:extLst>
                </a:gridCol>
                <a:gridCol w="1243500">
                  <a:extLst>
                    <a:ext uri="{9D8B030D-6E8A-4147-A177-3AD203B41FA5}">
                      <a16:colId xmlns:a16="http://schemas.microsoft.com/office/drawing/2014/main" val="2600042296"/>
                    </a:ext>
                  </a:extLst>
                </a:gridCol>
                <a:gridCol w="1192399">
                  <a:extLst>
                    <a:ext uri="{9D8B030D-6E8A-4147-A177-3AD203B41FA5}">
                      <a16:colId xmlns:a16="http://schemas.microsoft.com/office/drawing/2014/main" val="2269843505"/>
                    </a:ext>
                  </a:extLst>
                </a:gridCol>
                <a:gridCol w="1557608">
                  <a:extLst>
                    <a:ext uri="{9D8B030D-6E8A-4147-A177-3AD203B41FA5}">
                      <a16:colId xmlns:a16="http://schemas.microsoft.com/office/drawing/2014/main" val="1755822819"/>
                    </a:ext>
                  </a:extLst>
                </a:gridCol>
                <a:gridCol w="1121029">
                  <a:extLst>
                    <a:ext uri="{9D8B030D-6E8A-4147-A177-3AD203B41FA5}">
                      <a16:colId xmlns:a16="http://schemas.microsoft.com/office/drawing/2014/main" val="1017912655"/>
                    </a:ext>
                  </a:extLst>
                </a:gridCol>
                <a:gridCol w="1060383">
                  <a:extLst>
                    <a:ext uri="{9D8B030D-6E8A-4147-A177-3AD203B41FA5}">
                      <a16:colId xmlns:a16="http://schemas.microsoft.com/office/drawing/2014/main" val="643228187"/>
                    </a:ext>
                  </a:extLst>
                </a:gridCol>
                <a:gridCol w="1213690">
                  <a:extLst>
                    <a:ext uri="{9D8B030D-6E8A-4147-A177-3AD203B41FA5}">
                      <a16:colId xmlns:a16="http://schemas.microsoft.com/office/drawing/2014/main" val="1768745980"/>
                    </a:ext>
                  </a:extLst>
                </a:gridCol>
                <a:gridCol w="1345707">
                  <a:extLst>
                    <a:ext uri="{9D8B030D-6E8A-4147-A177-3AD203B41FA5}">
                      <a16:colId xmlns:a16="http://schemas.microsoft.com/office/drawing/2014/main" val="810065516"/>
                    </a:ext>
                  </a:extLst>
                </a:gridCol>
              </a:tblGrid>
              <a:tr h="5479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Jan.-Dec. 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 Revised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Jan.-Dec. Actual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72471"/>
                  </a:ext>
                </a:extLst>
              </a:tr>
              <a:tr h="2813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430606"/>
                  </a:ext>
                </a:extLst>
              </a:tr>
              <a:tr h="1726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075890"/>
                  </a:ext>
                </a:extLst>
              </a:tr>
              <a:tr h="4146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793230"/>
                  </a:ext>
                </a:extLst>
              </a:tr>
              <a:tr h="3357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774059"/>
                  </a:ext>
                </a:extLst>
              </a:tr>
              <a:tr h="2813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497334"/>
                  </a:ext>
                </a:extLst>
              </a:tr>
              <a:tr h="6812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948459"/>
                  </a:ext>
                </a:extLst>
              </a:tr>
              <a:tr h="1726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944591"/>
                  </a:ext>
                </a:extLst>
              </a:tr>
              <a:tr h="2961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086422"/>
                  </a:ext>
                </a:extLst>
              </a:tr>
              <a:tr h="2813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751205"/>
                  </a:ext>
                </a:extLst>
              </a:tr>
              <a:tr h="4146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433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D96476-B205-49E7-ACA2-3C55A540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6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948758-53F5-4EA2-B1FB-F4992C60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FUNDING CHANGE RATE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BA01A-219A-4BF9-ABC8-64C4D4896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A1BA4E-21E0-4488-8369-338A80CF8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15919"/>
              </p:ext>
            </p:extLst>
          </p:nvPr>
        </p:nvGraphicFramePr>
        <p:xfrm>
          <a:off x="1020417" y="1481138"/>
          <a:ext cx="10190921" cy="4270304"/>
        </p:xfrm>
        <a:graphic>
          <a:graphicData uri="http://schemas.openxmlformats.org/drawingml/2006/table">
            <a:tbl>
              <a:tblPr/>
              <a:tblGrid>
                <a:gridCol w="1875430">
                  <a:extLst>
                    <a:ext uri="{9D8B030D-6E8A-4147-A177-3AD203B41FA5}">
                      <a16:colId xmlns:a16="http://schemas.microsoft.com/office/drawing/2014/main" val="1405949021"/>
                    </a:ext>
                  </a:extLst>
                </a:gridCol>
                <a:gridCol w="1983214">
                  <a:extLst>
                    <a:ext uri="{9D8B030D-6E8A-4147-A177-3AD203B41FA5}">
                      <a16:colId xmlns:a16="http://schemas.microsoft.com/office/drawing/2014/main" val="2688046409"/>
                    </a:ext>
                  </a:extLst>
                </a:gridCol>
                <a:gridCol w="1142503">
                  <a:extLst>
                    <a:ext uri="{9D8B030D-6E8A-4147-A177-3AD203B41FA5}">
                      <a16:colId xmlns:a16="http://schemas.microsoft.com/office/drawing/2014/main" val="1229918486"/>
                    </a:ext>
                  </a:extLst>
                </a:gridCol>
                <a:gridCol w="1988604">
                  <a:extLst>
                    <a:ext uri="{9D8B030D-6E8A-4147-A177-3AD203B41FA5}">
                      <a16:colId xmlns:a16="http://schemas.microsoft.com/office/drawing/2014/main" val="2996272133"/>
                    </a:ext>
                  </a:extLst>
                </a:gridCol>
                <a:gridCol w="1859265">
                  <a:extLst>
                    <a:ext uri="{9D8B030D-6E8A-4147-A177-3AD203B41FA5}">
                      <a16:colId xmlns:a16="http://schemas.microsoft.com/office/drawing/2014/main" val="2693867028"/>
                    </a:ext>
                  </a:extLst>
                </a:gridCol>
                <a:gridCol w="1341905">
                  <a:extLst>
                    <a:ext uri="{9D8B030D-6E8A-4147-A177-3AD203B41FA5}">
                      <a16:colId xmlns:a16="http://schemas.microsoft.com/office/drawing/2014/main" val="3907698181"/>
                    </a:ext>
                  </a:extLst>
                </a:gridCol>
              </a:tblGrid>
              <a:tr h="586666">
                <a:tc>
                  <a:txBody>
                    <a:bodyPr/>
                    <a:lstStyle/>
                    <a:p>
                      <a:pPr algn="l" rtl="0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7184" marR="7184" marT="7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7184" marR="7184" marT="7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7184" marR="7184" marT="7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7184" marR="7184" marT="71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603806"/>
                  </a:ext>
                </a:extLst>
              </a:tr>
              <a:tr h="6777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% Change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723318"/>
                  </a:ext>
                </a:extLst>
              </a:tr>
              <a:tr h="7119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91.70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37.44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50.56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46.33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81.37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539197"/>
                  </a:ext>
                </a:extLst>
              </a:tr>
              <a:tr h="4350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36.75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15.00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34.58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31.69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6.28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70092"/>
                  </a:ext>
                </a:extLst>
              </a:tr>
              <a:tr h="2966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23.37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9.54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16.52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15.14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41.46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496412"/>
                  </a:ext>
                </a:extLst>
              </a:tr>
              <a:tr h="7119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93.11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38.01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7.46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6.84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1148.12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400727"/>
                  </a:ext>
                </a:extLst>
              </a:tr>
              <a:tr h="85033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244.93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109.12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124.46</a:t>
                      </a: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52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57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5989983"/>
            <a:ext cx="487680" cy="783087"/>
          </a:xfrm>
        </p:spPr>
        <p:txBody>
          <a:bodyPr/>
          <a:lstStyle/>
          <a:p>
            <a:pPr lvl="0"/>
            <a:r>
              <a:rPr lang="en-GB" dirty="0"/>
              <a:t>7</a:t>
            </a:r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Funding Details at a glance </a:t>
            </a:r>
            <a:r>
              <a:rPr lang="en-US" sz="2400" dirty="0"/>
              <a:t>(January-December 2020)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A34F271-A9E1-46AA-B71F-A57DDEF2C0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84402"/>
              </p:ext>
            </p:extLst>
          </p:nvPr>
        </p:nvGraphicFramePr>
        <p:xfrm>
          <a:off x="1205344" y="1126901"/>
          <a:ext cx="11612563" cy="525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496205" imgH="1933411" progId="Excel.Sheet.12">
                  <p:embed/>
                </p:oleObj>
              </mc:Choice>
              <mc:Fallback>
                <p:oleObj name="Worksheet" r:id="rId3" imgW="8496205" imgH="19334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5344" y="1126901"/>
                        <a:ext cx="11612563" cy="5254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4</a:t>
            </a:r>
            <a:r>
              <a:rPr lang="en-ZA" sz="1600" baseline="30000" dirty="0"/>
              <a:t>th</a:t>
            </a:r>
            <a:r>
              <a:rPr lang="en-ZA" sz="1600" dirty="0"/>
              <a:t> Quarter 2021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Gill Sans MT" pitchFamily="34" charset="0"/>
                <a:cs typeface="Arial" charset="0"/>
              </a:rPr>
              <a:t>8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60" y="0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43CF02-A5FC-4C30-801E-3E9AD9DC6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14495"/>
              </p:ext>
            </p:extLst>
          </p:nvPr>
        </p:nvGraphicFramePr>
        <p:xfrm>
          <a:off x="1260127" y="635362"/>
          <a:ext cx="8551627" cy="5478019"/>
        </p:xfrm>
        <a:graphic>
          <a:graphicData uri="http://schemas.openxmlformats.org/drawingml/2006/table">
            <a:tbl>
              <a:tblPr/>
              <a:tblGrid>
                <a:gridCol w="2039664">
                  <a:extLst>
                    <a:ext uri="{9D8B030D-6E8A-4147-A177-3AD203B41FA5}">
                      <a16:colId xmlns:a16="http://schemas.microsoft.com/office/drawing/2014/main" val="425035265"/>
                    </a:ext>
                  </a:extLst>
                </a:gridCol>
                <a:gridCol w="2160105">
                  <a:extLst>
                    <a:ext uri="{9D8B030D-6E8A-4147-A177-3AD203B41FA5}">
                      <a16:colId xmlns:a16="http://schemas.microsoft.com/office/drawing/2014/main" val="763422120"/>
                    </a:ext>
                  </a:extLst>
                </a:gridCol>
                <a:gridCol w="2190933">
                  <a:extLst>
                    <a:ext uri="{9D8B030D-6E8A-4147-A177-3AD203B41FA5}">
                      <a16:colId xmlns:a16="http://schemas.microsoft.com/office/drawing/2014/main" val="3305246160"/>
                    </a:ext>
                  </a:extLst>
                </a:gridCol>
                <a:gridCol w="2160925">
                  <a:extLst>
                    <a:ext uri="{9D8B030D-6E8A-4147-A177-3AD203B41FA5}">
                      <a16:colId xmlns:a16="http://schemas.microsoft.com/office/drawing/2014/main" val="2448865615"/>
                    </a:ext>
                  </a:extLst>
                </a:gridCol>
              </a:tblGrid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PERFORMANCEON TOTAL BUDGET              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100115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37,168,696,668.81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039249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7,758,599,949.27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953618"/>
                  </a:ext>
                </a:extLst>
              </a:tr>
              <a:tr h="2434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4,717,978,092.72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115206"/>
                  </a:ext>
                </a:extLst>
              </a:tr>
              <a:tr h="4365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Authority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4,133,110,000.00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1,729,092,080.81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93791"/>
                  </a:ext>
                </a:extLst>
              </a:tr>
              <a:tr h="2701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1,145,640,000.00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1,005,344,106.15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40897"/>
                  </a:ext>
                </a:extLst>
              </a:tr>
              <a:tr h="3901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738,636,426.13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701070"/>
                  </a:ext>
                </a:extLst>
              </a:tr>
              <a:tr h="5276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315,836,220.20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403,985,806.89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116.62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944176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818,598,744.44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98.91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045842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212,162,504.25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309,239,584.55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705618"/>
                  </a:ext>
                </a:extLst>
              </a:tr>
              <a:tr h="1778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219,493,104.23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85421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Services Corporation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65,816,900.00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27,825,260.00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770232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Water Corporation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100,000,000.00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9,087,905.00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813951"/>
                  </a:ext>
                </a:extLst>
              </a:tr>
              <a:tr h="352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Works and Infrastructure 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90,978,815.05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12,538,215.00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6541"/>
                  </a:ext>
                </a:extLst>
              </a:tr>
              <a:tr h="1778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98,130,544,439.50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54,919,115,944.00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978540"/>
                  </a:ext>
                </a:extLst>
              </a:tr>
              <a:tr h="19766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23,676,332,336.13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36,789,865,326.29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139.22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9723"/>
                  </a:ext>
                </a:extLst>
              </a:tr>
              <a:tr h="1778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121,806,876,775.63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91,708,981,270.29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</a:t>
                      </a:r>
                    </a:p>
                  </a:txBody>
                  <a:tcPr marL="3136" marR="3136" marT="3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78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D6ECFF"/>
                </a:solidFill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1076</Words>
  <Application>Microsoft Office PowerPoint</Application>
  <PresentationFormat>Widescreen</PresentationFormat>
  <Paragraphs>528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Worksheet</vt:lpstr>
      <vt:lpstr>UNAUDITED                                                                      FOURTH QUARTER BUDGET IMPLEMENTATION REPORT (JAN-DEC, 2021) </vt:lpstr>
      <vt:lpstr> Year 2021 4TH Quarter Budget Performance</vt:lpstr>
      <vt:lpstr>FUNDING/REVENUE REVIEW</vt:lpstr>
      <vt:lpstr> Details of Actual Funding (Jan – Dec 2021) </vt:lpstr>
      <vt:lpstr>  Revenue Performance - Funding Sources( January - December 2021.) </vt:lpstr>
      <vt:lpstr>            FUNDING CHANGE RATE</vt:lpstr>
      <vt:lpstr>Funding Details at a glance (January-December 2020) </vt:lpstr>
      <vt:lpstr>4th Quarter 2021 IGR OF MAJOR REVENUE GENERATING AGENCIES</vt:lpstr>
      <vt:lpstr>Expenditure Review</vt:lpstr>
      <vt:lpstr> Expenditure Review - January to December 2021 </vt:lpstr>
      <vt:lpstr> Expenditure Review - January to December 2020 </vt:lpstr>
      <vt:lpstr>Comparison of Expenditure Actual Performance for the Year end 2021 and Corresponding Period,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KARIMOT KAREEM</cp:lastModifiedBy>
  <cp:revision>170</cp:revision>
  <cp:lastPrinted>2021-10-29T23:35:48Z</cp:lastPrinted>
  <dcterms:created xsi:type="dcterms:W3CDTF">2020-04-18T18:41:11Z</dcterms:created>
  <dcterms:modified xsi:type="dcterms:W3CDTF">2022-08-02T14:47:24Z</dcterms:modified>
</cp:coreProperties>
</file>